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65"/>
  </p:normalViewPr>
  <p:slideViewPr>
    <p:cSldViewPr>
      <p:cViewPr>
        <p:scale>
          <a:sx n="130" d="100"/>
          <a:sy n="130" d="100"/>
        </p:scale>
        <p:origin x="-8016" y="-240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5/7/18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Roman" panose="02000503020000020003" pitchFamily="2" charset="0"/>
            </a:endParaRPr>
          </a:p>
        </p:txBody>
      </p:sp>
      <p:sp>
        <p:nvSpPr>
          <p:cNvPr id="2" name="TextBox 1"/>
          <p:cNvSpPr txBox="1"/>
          <p:nvPr/>
        </p:nvSpPr>
        <p:spPr>
          <a:xfrm>
            <a:off x="6039188" y="520700"/>
            <a:ext cx="18043525" cy="327935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High Threshold </a:t>
            </a:r>
          </a:p>
          <a:p>
            <a:pPr algn="ctr">
              <a:lnSpc>
                <a:spcPts val="8400"/>
              </a:lnSpc>
              <a:tabLst>
                <a:tab pos="3644900" algn="l"/>
                <a:tab pos="7785100" algn="l"/>
                <a:tab pos="8255000" algn="l"/>
              </a:tabLst>
            </a:pPr>
            <a:r>
              <a:rPr lang="en-US" altLang="zh-CN" sz="8800" b="1">
                <a:solidFill>
                  <a:srgbClr val="FFFFFF"/>
                </a:solidFill>
                <a:latin typeface="Avenir Roman" panose="02000503020000020003" pitchFamily="2" charset="0"/>
                <a:cs typeface="Arial Black" pitchFamily="18" charset="0"/>
              </a:rPr>
              <a:t>Cherenkov </a:t>
            </a:r>
            <a:r>
              <a:rPr lang="en-US" altLang="zh-CN" sz="8800" b="1" dirty="0">
                <a:solidFill>
                  <a:srgbClr val="FFFFFF"/>
                </a:solidFill>
                <a:latin typeface="Avenir Roman" panose="02000503020000020003" pitchFamily="2" charset="0"/>
                <a:cs typeface="Arial Black" pitchFamily="18" charset="0"/>
              </a:rPr>
              <a:t>Counter (HTCC)</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37" name="Picture 36">
            <a:extLst>
              <a:ext uri="{FF2B5EF4-FFF2-40B4-BE49-F238E27FC236}">
                <a16:creationId xmlns:a16="http://schemas.microsoft.com/office/drawing/2014/main" id="{654E0FDA-637E-294B-89F9-6089E9B3ADC6}"/>
              </a:ext>
            </a:extLst>
          </p:cNvPr>
          <p:cNvPicPr>
            <a:picLocks noChangeAspect="1"/>
          </p:cNvPicPr>
          <p:nvPr/>
        </p:nvPicPr>
        <p:blipFill rotWithShape="1">
          <a:blip r:embed="rId5">
            <a:extLst>
              <a:ext uri="{28A0092B-C50C-407E-A947-70E740481C1C}">
                <a14:useLocalDpi xmlns:a14="http://schemas.microsoft.com/office/drawing/2010/main" val="0"/>
              </a:ext>
            </a:extLst>
          </a:blip>
          <a:srcRect l="2992" t="5571" r="4021" b="5819"/>
          <a:stretch/>
        </p:blipFill>
        <p:spPr>
          <a:xfrm>
            <a:off x="25617149" y="373490"/>
            <a:ext cx="4419600" cy="3294475"/>
          </a:xfrm>
          <a:prstGeom prst="rect">
            <a:avLst/>
          </a:prstGeom>
        </p:spPr>
      </p:pic>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What is it?</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Tech Specs</a:t>
              </a:r>
              <a:endParaRPr lang="zh-CN" altLang="en-US" sz="3600" b="1" dirty="0">
                <a:latin typeface="Avenir Roman"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HTCC In Action</a:t>
              </a:r>
              <a:endParaRPr lang="zh-CN" altLang="en-US" sz="3600" b="1" dirty="0">
                <a:latin typeface="Avenir Roman"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3666450" y="39990801"/>
            <a:ext cx="6466629" cy="2669976"/>
            <a:chOff x="273050" y="5171109"/>
            <a:chExt cx="9317958" cy="3731589"/>
          </a:xfrm>
        </p:grpSpPr>
        <p:sp>
          <p:nvSpPr>
            <p:cNvPr id="79" name="Freeform 3">
              <a:extLst>
                <a:ext uri="{FF2B5EF4-FFF2-40B4-BE49-F238E27FC236}">
                  <a16:creationId xmlns:a16="http://schemas.microsoft.com/office/drawing/2014/main" id="{62184687-BC39-FF40-96EF-E6D790D71A6C}"/>
                </a:ext>
              </a:extLst>
            </p:cNvPr>
            <p:cNvSpPr/>
            <p:nvPr/>
          </p:nvSpPr>
          <p:spPr>
            <a:xfrm>
              <a:off x="273050" y="5171109"/>
              <a:ext cx="9317958" cy="84098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Contributing Institutions</a:t>
              </a:r>
              <a:endParaRPr lang="zh-CN" altLang="en-US" sz="3600" b="1" dirty="0">
                <a:latin typeface="Avenir Roman"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6154784"/>
              <a:ext cx="9317958" cy="27479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indent="-342900">
                <a:buFont typeface="Arial" panose="020B0604020202020204" pitchFamily="34" charset="0"/>
                <a:buChar char="•"/>
              </a:pPr>
              <a:r>
                <a:rPr lang="en-US" sz="2400">
                  <a:solidFill>
                    <a:schemeClr val="tx1"/>
                  </a:solidFill>
                  <a:latin typeface="Avenir Roman" panose="02000503020000020003" pitchFamily="2" charset="0"/>
                </a:rPr>
                <a:t>Jefferson Lab, </a:t>
              </a:r>
              <a:r>
                <a:rPr lang="en-US" sz="2400" dirty="0">
                  <a:solidFill>
                    <a:schemeClr val="tx1"/>
                  </a:solidFill>
                  <a:latin typeface="Avenir Roman" panose="02000503020000020003" pitchFamily="2" charset="0"/>
                </a:rPr>
                <a:t>Newport News, VA, USA</a:t>
              </a:r>
            </a:p>
          </p:txBody>
        </p:sp>
      </p:gr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6">
            <a:extLst>
              <a:ext uri="{28A0092B-C50C-407E-A947-70E740481C1C}">
                <a14:useLocalDpi xmlns:a14="http://schemas.microsoft.com/office/drawing/2010/main" val="0"/>
              </a:ext>
            </a:extLst>
          </a:blip>
          <a:srcRect b="8088"/>
          <a:stretch/>
        </p:blipFill>
        <p:spPr>
          <a:xfrm>
            <a:off x="16046450" y="31686503"/>
            <a:ext cx="7530816" cy="10281777"/>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45824" y="41440102"/>
            <a:ext cx="701788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Will it fit? The HTCC being (oh so carefully!) transported in Hall-B. </a:t>
            </a:r>
          </a:p>
          <a:p>
            <a:pPr algn="just"/>
            <a:r>
              <a:rPr lang="en-US" dirty="0">
                <a:latin typeface="Avenir Roman" panose="02000503020000020003" pitchFamily="2" charset="0"/>
              </a:rPr>
              <a:t>PS: yes it fit, </a:t>
            </a:r>
            <a:r>
              <a:rPr lang="en-US" dirty="0" err="1">
                <a:latin typeface="Avenir Roman" panose="02000503020000020003" pitchFamily="2" charset="0"/>
              </a:rPr>
              <a:t>JLab</a:t>
            </a:r>
            <a:r>
              <a:rPr lang="en-US" dirty="0">
                <a:latin typeface="Avenir Roman" panose="02000503020000020003" pitchFamily="2" charset="0"/>
              </a:rPr>
              <a:t> engineers and techs made sure of it during the design of the detector and transportation tool. But it was close... The clearance was only half an inch at the doors</a:t>
            </a:r>
          </a:p>
        </p:txBody>
      </p:sp>
      <p:sp>
        <p:nvSpPr>
          <p:cNvPr id="87" name="TextBox 86">
            <a:extLst>
              <a:ext uri="{FF2B5EF4-FFF2-40B4-BE49-F238E27FC236}">
                <a16:creationId xmlns:a16="http://schemas.microsoft.com/office/drawing/2014/main" id="{A81454B8-8C6F-D14F-AF7C-BE03F0144BB2}"/>
              </a:ext>
            </a:extLst>
          </p:cNvPr>
          <p:cNvSpPr txBox="1"/>
          <p:nvPr/>
        </p:nvSpPr>
        <p:spPr>
          <a:xfrm>
            <a:off x="7270569" y="41994100"/>
            <a:ext cx="8686696"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The HTCC was the last detector to be placed in Hall-B. Here (2017) it is ready to take data.</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771314" y="37706300"/>
            <a:ext cx="6347072" cy="2169825"/>
          </a:xfrm>
          <a:prstGeom prst="rect">
            <a:avLst/>
          </a:prstGeom>
          <a:noFill/>
          <a:ln>
            <a:solidFill>
              <a:schemeClr val="accent1">
                <a:shade val="50000"/>
              </a:schemeClr>
            </a:solidFill>
          </a:ln>
        </p:spPr>
        <p:txBody>
          <a:bodyPr wrap="square" tIns="182880" rtlCol="0">
            <a:spAutoFit/>
          </a:bodyPr>
          <a:lstStyle/>
          <a:p>
            <a:pPr algn="just"/>
            <a:r>
              <a:rPr lang="en-US" dirty="0">
                <a:latin typeface="Avenir Roman" panose="02000503020000020003" pitchFamily="2" charset="0"/>
              </a:rPr>
              <a:t>Computer simulation of the photon position hits on the face of the photo-sensor. If all photons came from one single point (the target) they would be focused on the center of the sensor. In reality they are produced along the track of the electron. The simulation results showed the perfect placement of the sensors so they can capture the maximum amount of light.</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45824" y="20485100"/>
            <a:ext cx="24721292" cy="10989151"/>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Building and Installing SVT</a:t>
              </a:r>
              <a:endParaRPr lang="zh-CN" altLang="en-US" sz="3600" b="1" dirty="0">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14250" y="20485100"/>
            <a:ext cx="4972386" cy="10989151"/>
            <a:chOff x="273050" y="4880131"/>
            <a:chExt cx="9317958" cy="10989151"/>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Did you know?</a:t>
              </a:r>
              <a:endParaRPr lang="zh-CN" altLang="en-US" sz="3600"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259" y="21341065"/>
            <a:ext cx="6030176" cy="9288613"/>
          </a:xfrm>
          <a:prstGeom prst="rect">
            <a:avLst/>
          </a:prstGeom>
        </p:spPr>
      </p:pic>
      <p:pic>
        <p:nvPicPr>
          <p:cNvPr id="99" name="Picture 98">
            <a:extLst>
              <a:ext uri="{FF2B5EF4-FFF2-40B4-BE49-F238E27FC236}">
                <a16:creationId xmlns:a16="http://schemas.microsoft.com/office/drawing/2014/main" id="{87ABA418-C3DA-C842-B1ED-143A71E03730}"/>
              </a:ext>
            </a:extLst>
          </p:cNvPr>
          <p:cNvPicPr>
            <a:picLocks noChangeAspect="1"/>
          </p:cNvPicPr>
          <p:nvPr/>
        </p:nvPicPr>
        <p:blipFill rotWithShape="1">
          <a:blip r:embed="rId8">
            <a:extLst>
              <a:ext uri="{28A0092B-C50C-407E-A947-70E740481C1C}">
                <a14:useLocalDpi xmlns:a14="http://schemas.microsoft.com/office/drawing/2010/main" val="0"/>
              </a:ext>
            </a:extLst>
          </a:blip>
          <a:srcRect l="3631" r="5165"/>
          <a:stretch/>
        </p:blipFill>
        <p:spPr>
          <a:xfrm>
            <a:off x="309612" y="8912166"/>
            <a:ext cx="6854095" cy="5944058"/>
          </a:xfrm>
          <a:prstGeom prst="rect">
            <a:avLst/>
          </a:prstGeom>
        </p:spPr>
      </p:pic>
      <p:pic>
        <p:nvPicPr>
          <p:cNvPr id="102" name="Picture 101">
            <a:extLst>
              <a:ext uri="{FF2B5EF4-FFF2-40B4-BE49-F238E27FC236}">
                <a16:creationId xmlns:a16="http://schemas.microsoft.com/office/drawing/2014/main" id="{E6634E31-CC98-3749-A6CB-E16487238397}"/>
              </a:ext>
            </a:extLst>
          </p:cNvPr>
          <p:cNvPicPr>
            <a:picLocks noChangeAspect="1"/>
          </p:cNvPicPr>
          <p:nvPr/>
        </p:nvPicPr>
        <p:blipFill rotWithShape="1">
          <a:blip r:embed="rId9">
            <a:extLst>
              <a:ext uri="{28A0092B-C50C-407E-A947-70E740481C1C}">
                <a14:useLocalDpi xmlns:a14="http://schemas.microsoft.com/office/drawing/2010/main" val="0"/>
              </a:ext>
            </a:extLst>
          </a:blip>
          <a:srcRect t="18104"/>
          <a:stretch/>
        </p:blipFill>
        <p:spPr>
          <a:xfrm>
            <a:off x="18796000" y="21316877"/>
            <a:ext cx="5944150" cy="3300214"/>
          </a:xfrm>
          <a:prstGeom prst="rect">
            <a:avLst/>
          </a:prstGeom>
        </p:spPr>
      </p:pic>
      <p:pic>
        <p:nvPicPr>
          <p:cNvPr id="106" name="Picture 105">
            <a:extLst>
              <a:ext uri="{FF2B5EF4-FFF2-40B4-BE49-F238E27FC236}">
                <a16:creationId xmlns:a16="http://schemas.microsoft.com/office/drawing/2014/main" id="{AA42DDD0-664D-FE4F-8B08-F6DBF96AB2A8}"/>
              </a:ext>
            </a:extLst>
          </p:cNvPr>
          <p:cNvPicPr>
            <a:picLocks noChangeAspect="1"/>
          </p:cNvPicPr>
          <p:nvPr/>
        </p:nvPicPr>
        <p:blipFill rotWithShape="1">
          <a:blip r:embed="rId10">
            <a:extLst>
              <a:ext uri="{28A0092B-C50C-407E-A947-70E740481C1C}">
                <a14:useLocalDpi xmlns:a14="http://schemas.microsoft.com/office/drawing/2010/main" val="0"/>
              </a:ext>
            </a:extLst>
          </a:blip>
          <a:srcRect t="2543" b="2164"/>
          <a:stretch/>
        </p:blipFill>
        <p:spPr>
          <a:xfrm>
            <a:off x="18786334" y="25368891"/>
            <a:ext cx="5939943" cy="4453799"/>
          </a:xfrm>
          <a:prstGeom prst="rect">
            <a:avLst/>
          </a:prstGeom>
        </p:spPr>
      </p:pic>
      <p:sp>
        <p:nvSpPr>
          <p:cNvPr id="115" name="TextBox 114">
            <a:extLst>
              <a:ext uri="{FF2B5EF4-FFF2-40B4-BE49-F238E27FC236}">
                <a16:creationId xmlns:a16="http://schemas.microsoft.com/office/drawing/2014/main" id="{F52275B9-DDD0-D143-A431-59B197F39F9A}"/>
              </a:ext>
            </a:extLst>
          </p:cNvPr>
          <p:cNvSpPr txBox="1"/>
          <p:nvPr/>
        </p:nvSpPr>
        <p:spPr>
          <a:xfrm>
            <a:off x="425450" y="5168900"/>
            <a:ext cx="13183870" cy="3785652"/>
          </a:xfrm>
          <a:prstGeom prst="rect">
            <a:avLst/>
          </a:prstGeom>
          <a:noFill/>
        </p:spPr>
        <p:txBody>
          <a:bodyPr wrap="square" rtlCol="0">
            <a:spAutoFit/>
          </a:bodyPr>
          <a:lstStyle/>
          <a:p>
            <a:r>
              <a:rPr lang="en-US" sz="2400" dirty="0">
                <a:latin typeface="Avenir Roman" panose="02000503020000020003" pitchFamily="2" charset="0"/>
              </a:rPr>
              <a:t>The High Threshold  Cherenkov Counter is used to:</a:t>
            </a:r>
          </a:p>
          <a:p>
            <a:endParaRPr lang="en-US" sz="2400" dirty="0">
              <a:latin typeface="Avenir Roman" panose="02000503020000020003" pitchFamily="2" charset="0"/>
            </a:endParaRPr>
          </a:p>
          <a:p>
            <a:pPr marL="457200" indent="-457200">
              <a:buFont typeface="+mj-lt"/>
              <a:buAutoNum type="arabicPeriod"/>
            </a:pPr>
            <a:r>
              <a:rPr lang="en-US" sz="2400" b="1" dirty="0">
                <a:latin typeface="Avenir Roman" panose="02000503020000020003" pitchFamily="2" charset="0"/>
              </a:rPr>
              <a:t>Identify electrons</a:t>
            </a:r>
          </a:p>
          <a:p>
            <a:pPr marL="457200" lvl="0" indent="-457200" algn="just">
              <a:buFont typeface="+mj-lt"/>
              <a:buAutoNum type="arabicPeriod"/>
            </a:pPr>
            <a:r>
              <a:rPr lang="en-US" sz="2400" b="1" dirty="0">
                <a:solidFill>
                  <a:prstClr val="black"/>
                </a:solidFill>
                <a:latin typeface="Avenir Roman" panose="02000503020000020003" pitchFamily="2" charset="0"/>
              </a:rPr>
              <a:t>Perform ultra-fast discrimination between electrons and </a:t>
            </a:r>
            <a:r>
              <a:rPr lang="en-US" sz="2400" b="1" dirty="0" err="1">
                <a:solidFill>
                  <a:prstClr val="black"/>
                </a:solidFill>
                <a:latin typeface="Avenir Roman" panose="02000503020000020003" pitchFamily="2" charset="0"/>
              </a:rPr>
              <a:t>pions</a:t>
            </a:r>
            <a:r>
              <a:rPr lang="en-US" sz="2400" b="1" dirty="0">
                <a:solidFill>
                  <a:prstClr val="black"/>
                </a:solidFill>
                <a:latin typeface="Avenir Roman" panose="02000503020000020003" pitchFamily="2" charset="0"/>
              </a:rPr>
              <a:t> /protons</a:t>
            </a:r>
          </a:p>
          <a:p>
            <a:endParaRPr lang="en-US" sz="2400" dirty="0">
              <a:latin typeface="Avenir Roman" panose="02000503020000020003" pitchFamily="2" charset="0"/>
            </a:endParaRPr>
          </a:p>
          <a:p>
            <a:r>
              <a:rPr lang="en-US" sz="2400" dirty="0">
                <a:latin typeface="Avenir Roman" panose="02000503020000020003" pitchFamily="2" charset="0"/>
              </a:rPr>
              <a:t>When electrons pass through the HTCC gas (CO</a:t>
            </a:r>
            <a:r>
              <a:rPr lang="en-US" sz="2400" baseline="-25000" dirty="0">
                <a:latin typeface="Avenir Roman" panose="02000503020000020003" pitchFamily="2" charset="0"/>
              </a:rPr>
              <a:t>2</a:t>
            </a:r>
            <a:r>
              <a:rPr lang="en-US" sz="2400" dirty="0">
                <a:latin typeface="Avenir Roman" panose="02000503020000020003" pitchFamily="2" charset="0"/>
              </a:rPr>
              <a:t>) they are going faster than light does in CO</a:t>
            </a:r>
            <a:r>
              <a:rPr lang="en-US" sz="2400" baseline="-25000" dirty="0">
                <a:latin typeface="Avenir Roman" panose="02000503020000020003" pitchFamily="2" charset="0"/>
              </a:rPr>
              <a:t>2</a:t>
            </a:r>
            <a:r>
              <a:rPr lang="en-US" sz="2400" dirty="0">
                <a:latin typeface="Avenir Roman" panose="02000503020000020003" pitchFamily="2" charset="0"/>
              </a:rPr>
              <a:t>. Consequently, they emit light. This effect (called Cherenkov’s) is similar to the sonic boom of planes when they accelerate to a speed faster than the speed of sound.</a:t>
            </a:r>
          </a:p>
          <a:p>
            <a:endParaRPr lang="en-US" sz="2400" dirty="0">
              <a:latin typeface="Avenir Roman" panose="02000503020000020003" pitchFamily="2" charset="0"/>
            </a:endParaRPr>
          </a:p>
          <a:p>
            <a:r>
              <a:rPr lang="en-US" sz="2400" dirty="0">
                <a:latin typeface="Avenir Roman" panose="02000503020000020003" pitchFamily="2" charset="0"/>
              </a:rPr>
              <a:t>We use this effect to distinguish electrons from other particles like </a:t>
            </a:r>
            <a:r>
              <a:rPr lang="en-US" sz="2400" dirty="0" err="1">
                <a:latin typeface="Avenir Roman" panose="02000503020000020003" pitchFamily="2" charset="0"/>
              </a:rPr>
              <a:t>pions</a:t>
            </a:r>
            <a:r>
              <a:rPr lang="en-US" sz="2400" dirty="0">
                <a:latin typeface="Avenir Roman" panose="02000503020000020003" pitchFamily="2" charset="0"/>
              </a:rPr>
              <a:t> and protons.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21475700"/>
            <a:ext cx="4323957" cy="994118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Roman" panose="02000503020000020003" pitchFamily="2" charset="0"/>
              </a:rPr>
              <a:t>The photo-sensors used in HTCC are so sensitive that they are capable of measuring a single photon. As a reference, in normal light conditions our eyes receive about 200 million photons every second.</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b="1" dirty="0">
                <a:latin typeface="Avenir Roman" panose="02000503020000020003" pitchFamily="2" charset="0"/>
              </a:rPr>
              <a:t>Best in class</a:t>
            </a:r>
            <a:r>
              <a:rPr lang="en-US" sz="2000" dirty="0">
                <a:latin typeface="Avenir Roman" panose="02000503020000020003" pitchFamily="2" charset="0"/>
              </a:rPr>
              <a:t>: the mirrors have to made of as little material as possible so particles do not lose energy when crossing them. The HTCC mirrors are a special ellipsoidal design by </a:t>
            </a:r>
            <a:r>
              <a:rPr lang="en-US" sz="2000" dirty="0" err="1">
                <a:latin typeface="Avenir Roman" panose="02000503020000020003" pitchFamily="2" charset="0"/>
              </a:rPr>
              <a:t>Youri</a:t>
            </a:r>
            <a:r>
              <a:rPr lang="en-US" sz="2000" dirty="0">
                <a:latin typeface="Avenir Roman" panose="02000503020000020003" pitchFamily="2" charset="0"/>
              </a:rPr>
              <a:t> </a:t>
            </a:r>
            <a:r>
              <a:rPr lang="en-US" sz="2000" dirty="0" err="1">
                <a:latin typeface="Avenir Roman" panose="02000503020000020003" pitchFamily="2" charset="0"/>
              </a:rPr>
              <a:t>Sharabian</a:t>
            </a:r>
            <a:r>
              <a:rPr lang="en-US" sz="2000" dirty="0">
                <a:latin typeface="Avenir Roman" panose="02000503020000020003" pitchFamily="2" charset="0"/>
              </a:rPr>
              <a:t>. The whole mirror, some 50 square feet in area, weighs a world record of only 13 lbs.</a:t>
            </a:r>
          </a:p>
          <a:p>
            <a:endParaRPr lang="en-US" sz="2000" dirty="0">
              <a:latin typeface="Avenir Roman" panose="02000503020000020003" pitchFamily="2" charset="0"/>
            </a:endParaRP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ellipsoidal curvature of the HTCC mirrors is shaped with a precision of half a thousandth of an inch.</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Electrons typically produce between 20 and 30 photons. Thanks to high reflectivity mirrors almost 90% of these reach the photo-sensors.</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73050" y="14870106"/>
            <a:ext cx="689065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Our computer simulation of one electron producing Cerenkov light (the white lines are photons) inside the detector. The world class mirrors focus the light onto two photo-sensors.</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7334069" y="14846300"/>
            <a:ext cx="665498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3D ellipses math: lines coming from a point (target) are being focused on a single point (photo-sensors). Each HTCC sector has 4 elliptical mirrors focusing the light on 4 different sensors.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84104" y="30629679"/>
            <a:ext cx="6019122"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Will Phelps taking a selfie while Nick Markov cleans the HTCC entry dish. </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6511779" y="30113006"/>
            <a:ext cx="12133717" cy="1246495"/>
          </a:xfrm>
          <a:prstGeom prst="rect">
            <a:avLst/>
          </a:prstGeom>
          <a:noFill/>
          <a:ln>
            <a:solidFill>
              <a:schemeClr val="accent1">
                <a:shade val="50000"/>
              </a:schemeClr>
            </a:solidFill>
          </a:ln>
        </p:spPr>
        <p:txBody>
          <a:bodyPr wrap="square" tIns="91440" rtlCol="0">
            <a:spAutoFit/>
          </a:bodyPr>
          <a:lstStyle/>
          <a:p>
            <a:pPr algn="just"/>
            <a:r>
              <a:rPr lang="en-US" dirty="0" err="1">
                <a:latin typeface="Avenir Roman" panose="02000503020000020003" pitchFamily="2" charset="0"/>
              </a:rPr>
              <a:t>Youri</a:t>
            </a:r>
            <a:r>
              <a:rPr lang="en-US" dirty="0">
                <a:latin typeface="Avenir Roman" panose="02000503020000020003" pitchFamily="2" charset="0"/>
              </a:rPr>
              <a:t> </a:t>
            </a:r>
            <a:r>
              <a:rPr lang="en-US" dirty="0" err="1">
                <a:latin typeface="Avenir Roman" panose="02000503020000020003" pitchFamily="2" charset="0"/>
              </a:rPr>
              <a:t>Sharabian</a:t>
            </a:r>
            <a:r>
              <a:rPr lang="en-US" dirty="0">
                <a:latin typeface="Avenir Roman" panose="02000503020000020003" pitchFamily="2" charset="0"/>
              </a:rPr>
              <a:t>, who designed many state-of-the-art components for two decades at Jefferson Lab, is the brain behind the HTCC. Here he is making sure the mirrors are glued with a precision of half of one thousandth of an inch. The building and assembly of the detector took place in a “clean room”, a special room where there is absolutely, positively no dust. </a:t>
            </a:r>
          </a:p>
        </p:txBody>
      </p:sp>
      <p:sp>
        <p:nvSpPr>
          <p:cNvPr id="121" name="TextBox 120">
            <a:extLst>
              <a:ext uri="{FF2B5EF4-FFF2-40B4-BE49-F238E27FC236}">
                <a16:creationId xmlns:a16="http://schemas.microsoft.com/office/drawing/2014/main" id="{1BB13A18-AEBF-3244-A93C-BD544D4FDAA4}"/>
              </a:ext>
            </a:extLst>
          </p:cNvPr>
          <p:cNvSpPr txBox="1"/>
          <p:nvPr/>
        </p:nvSpPr>
        <p:spPr>
          <a:xfrm>
            <a:off x="18796001" y="24614842"/>
            <a:ext cx="594415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Nick Markov sprawling on the building fixture to make sure the first mirrors are set correctly.</a:t>
            </a:r>
          </a:p>
        </p:txBody>
      </p:sp>
      <p:pic>
        <p:nvPicPr>
          <p:cNvPr id="100" name="Picture 99">
            <a:extLst>
              <a:ext uri="{FF2B5EF4-FFF2-40B4-BE49-F238E27FC236}">
                <a16:creationId xmlns:a16="http://schemas.microsoft.com/office/drawing/2014/main" id="{C4DB67CF-E882-6145-B8E3-C37BF1F169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53618" y="21341066"/>
            <a:ext cx="12091878" cy="8771939"/>
          </a:xfrm>
          <a:prstGeom prst="rect">
            <a:avLst/>
          </a:prstGeom>
        </p:spPr>
      </p:pic>
      <p:sp>
        <p:nvSpPr>
          <p:cNvPr id="125" name="TextBox 124">
            <a:extLst>
              <a:ext uri="{FF2B5EF4-FFF2-40B4-BE49-F238E27FC236}">
                <a16:creationId xmlns:a16="http://schemas.microsoft.com/office/drawing/2014/main" id="{851AAD47-B8C6-0A41-9369-E0726451835A}"/>
              </a:ext>
            </a:extLst>
          </p:cNvPr>
          <p:cNvSpPr txBox="1"/>
          <p:nvPr/>
        </p:nvSpPr>
        <p:spPr>
          <a:xfrm>
            <a:off x="18796000" y="29822691"/>
            <a:ext cx="5924595"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Steve “the can-do-all artist” Christo working on HTCC. Steve rocked </a:t>
            </a:r>
            <a:r>
              <a:rPr lang="en-US" dirty="0" err="1">
                <a:latin typeface="Avenir Roman" panose="02000503020000020003" pitchFamily="2" charset="0"/>
              </a:rPr>
              <a:t>JLab</a:t>
            </a:r>
            <a:r>
              <a:rPr lang="en-US" dirty="0">
                <a:latin typeface="Avenir Roman" panose="02000503020000020003" pitchFamily="2" charset="0"/>
              </a:rPr>
              <a:t> with his creativity, intelligence and knowledge of materials for more than two decades.  He retired in 2017 and he’s now making world class cowboy boots with innovative techniques.</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654447" y="19189700"/>
            <a:ext cx="1112142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Monitoring suite used to check the hardware status of the HTCC. Top left: all channels are healthy (blue color). Right: all photo-sensor are aligned to give the same response to the same amount of light. This calibration ensures we maximize the precision of our measurements.</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654447" y="11112500"/>
            <a:ext cx="15382302" cy="198515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Roman" panose="02000503020000020003" pitchFamily="2" charset="0"/>
              </a:rPr>
              <a:t>This is a representation of a single event taken in April 2018.  </a:t>
            </a:r>
            <a:r>
              <a:rPr lang="en-US" sz="2000" b="1" dirty="0">
                <a:latin typeface="Avenir Roman" panose="02000503020000020003" pitchFamily="2" charset="0"/>
              </a:rPr>
              <a:t>We collect about 10000 of these events every second. </a:t>
            </a:r>
          </a:p>
          <a:p>
            <a:pPr algn="just"/>
            <a:endParaRPr lang="en-US" sz="2000" dirty="0">
              <a:latin typeface="Avenir Roman" panose="02000503020000020003" pitchFamily="2" charset="0"/>
            </a:endParaRPr>
          </a:p>
          <a:p>
            <a:pPr algn="just"/>
            <a:r>
              <a:rPr lang="en-US" sz="2000" dirty="0">
                <a:latin typeface="Avenir Roman" panose="02000503020000020003" pitchFamily="2" charset="0"/>
              </a:rPr>
              <a:t>Left: the focusing of the photons on one photo-sensor. Right: This event has one electron (top) and one positive pion (bottom). You can see that HTCC is working as designed: the electron creates a signal (red hit) and the pion does not. We use HTCC this way to distinguish between electrons and </a:t>
            </a:r>
            <a:r>
              <a:rPr lang="en-US" sz="2000" dirty="0" err="1">
                <a:latin typeface="Avenir Roman" panose="02000503020000020003" pitchFamily="2" charset="0"/>
              </a:rPr>
              <a:t>pions</a:t>
            </a:r>
            <a:r>
              <a:rPr lang="en-US" sz="2000" dirty="0">
                <a:latin typeface="Avenir Roman" panose="02000503020000020003" pitchFamily="2" charset="0"/>
              </a:rPr>
              <a:t> in real time: we are able to make these discriminations in one twentieth of a millionth of a second.  </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25923334" y="18912701"/>
            <a:ext cx="411341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High Voltage monitor of HTCC. The photo-sensors run at about 1500 Volts (as a reference, household voltage is 120 Volts). All channels healthy!</a:t>
            </a:r>
          </a:p>
        </p:txBody>
      </p:sp>
      <p:sp>
        <p:nvSpPr>
          <p:cNvPr id="135" name="TextBox 134">
            <a:extLst>
              <a:ext uri="{FF2B5EF4-FFF2-40B4-BE49-F238E27FC236}">
                <a16:creationId xmlns:a16="http://schemas.microsoft.com/office/drawing/2014/main" id="{8DC726B0-FFC2-3844-A52A-C5D7E1576515}"/>
              </a:ext>
            </a:extLst>
          </p:cNvPr>
          <p:cNvSpPr txBox="1"/>
          <p:nvPr/>
        </p:nvSpPr>
        <p:spPr>
          <a:xfrm>
            <a:off x="523743" y="17567596"/>
            <a:ext cx="4849307" cy="1615827"/>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Roman" panose="02000503020000020003" pitchFamily="2" charset="0"/>
              </a:rPr>
              <a:t>Working Gas: CO</a:t>
            </a:r>
            <a:r>
              <a:rPr lang="en-US" sz="2400" baseline="-25000" dirty="0">
                <a:latin typeface="Avenir Roman" panose="02000503020000020003" pitchFamily="2" charset="0"/>
              </a:rPr>
              <a:t>2</a:t>
            </a:r>
            <a:r>
              <a:rPr lang="en-US" sz="2400" dirty="0">
                <a:latin typeface="Avenir Roman" panose="02000503020000020003" pitchFamily="2" charset="0"/>
              </a:rPr>
              <a:t>@1atm, 25</a:t>
            </a:r>
            <a:r>
              <a:rPr lang="en-US" sz="2400" baseline="30000" dirty="0">
                <a:latin typeface="Avenir Roman" panose="02000503020000020003" pitchFamily="2" charset="0"/>
              </a:rPr>
              <a:t>o</a:t>
            </a:r>
            <a:r>
              <a:rPr lang="en-US" sz="2400" dirty="0">
                <a:latin typeface="Avenir Roman" panose="02000503020000020003" pitchFamily="2" charset="0"/>
              </a:rPr>
              <a:t>C</a:t>
            </a:r>
          </a:p>
          <a:p>
            <a:pPr marL="342900" indent="-342900">
              <a:buFont typeface="Arial" panose="020B0604020202020204" pitchFamily="34" charset="0"/>
              <a:buChar char="•"/>
            </a:pPr>
            <a:r>
              <a:rPr lang="en-US" sz="2400" dirty="0">
                <a:latin typeface="Avenir Roman" panose="02000503020000020003" pitchFamily="2" charset="0"/>
              </a:rPr>
              <a:t>Efficiency: 99.9% electron detection</a:t>
            </a:r>
          </a:p>
          <a:p>
            <a:pPr marL="342900" indent="-342900">
              <a:buFont typeface="Arial" panose="020B0604020202020204" pitchFamily="34" charset="0"/>
              <a:buChar char="•"/>
            </a:pPr>
            <a:r>
              <a:rPr lang="en-US" sz="2400" dirty="0">
                <a:latin typeface="Avenir Roman" panose="02000503020000020003" pitchFamily="2" charset="0"/>
              </a:rPr>
              <a:t>Number of channels: 48</a:t>
            </a:r>
          </a:p>
        </p:txBody>
      </p:sp>
      <p:pic>
        <p:nvPicPr>
          <p:cNvPr id="58" name="Picture 2" descr="C:\Users\youris\Desktop\HTCC_2018\Untitled.png">
            <a:extLst>
              <a:ext uri="{FF2B5EF4-FFF2-40B4-BE49-F238E27FC236}">
                <a16:creationId xmlns:a16="http://schemas.microsoft.com/office/drawing/2014/main" id="{0602F241-EBC0-3140-9B4E-48E57C12C54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36" t="2567" r="78539" b="44092"/>
          <a:stretch/>
        </p:blipFill>
        <p:spPr bwMode="auto">
          <a:xfrm>
            <a:off x="7334069" y="8972732"/>
            <a:ext cx="6678466" cy="5873567"/>
          </a:xfrm>
          <a:prstGeom prst="rect">
            <a:avLst/>
          </a:prstGeom>
          <a:noFill/>
          <a:ln w="12700">
            <a:solidFill>
              <a:srgbClr val="00279F"/>
            </a:solidFill>
          </a:ln>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1CCFCD84-4C72-1141-BC44-49C6D326B132}"/>
              </a:ext>
            </a:extLst>
          </p:cNvPr>
          <p:cNvGrpSpPr/>
          <p:nvPr/>
        </p:nvGrpSpPr>
        <p:grpSpPr>
          <a:xfrm>
            <a:off x="23120066" y="5247229"/>
            <a:ext cx="6866399" cy="5865271"/>
            <a:chOff x="24629174" y="5174296"/>
            <a:chExt cx="5528167" cy="5176204"/>
          </a:xfrm>
        </p:grpSpPr>
        <p:pic>
          <p:nvPicPr>
            <p:cNvPr id="60" name="Picture 59">
              <a:extLst>
                <a:ext uri="{FF2B5EF4-FFF2-40B4-BE49-F238E27FC236}">
                  <a16:creationId xmlns:a16="http://schemas.microsoft.com/office/drawing/2014/main" id="{A507AFF4-E90D-DC49-8F94-A983DEE8F9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629174" y="5174296"/>
              <a:ext cx="5528167" cy="5176204"/>
            </a:xfrm>
            <a:prstGeom prst="rect">
              <a:avLst/>
            </a:prstGeom>
          </p:spPr>
        </p:pic>
        <p:grpSp>
          <p:nvGrpSpPr>
            <p:cNvPr id="61" name="Group 60">
              <a:extLst>
                <a:ext uri="{FF2B5EF4-FFF2-40B4-BE49-F238E27FC236}">
                  <a16:creationId xmlns:a16="http://schemas.microsoft.com/office/drawing/2014/main" id="{FDB34060-8A18-3E44-AD51-E2EFB3A97617}"/>
                </a:ext>
              </a:extLst>
            </p:cNvPr>
            <p:cNvGrpSpPr/>
            <p:nvPr/>
          </p:nvGrpSpPr>
          <p:grpSpPr>
            <a:xfrm>
              <a:off x="25070215" y="5525495"/>
              <a:ext cx="4463635" cy="2714738"/>
              <a:chOff x="25070215" y="5525495"/>
              <a:chExt cx="4463635" cy="2714738"/>
            </a:xfrm>
          </p:grpSpPr>
          <p:sp>
            <p:nvSpPr>
              <p:cNvPr id="62" name="TextBox 61">
                <a:extLst>
                  <a:ext uri="{FF2B5EF4-FFF2-40B4-BE49-F238E27FC236}">
                    <a16:creationId xmlns:a16="http://schemas.microsoft.com/office/drawing/2014/main" id="{E96FBD03-4170-714C-A4FD-207B0FA52D99}"/>
                  </a:ext>
                </a:extLst>
              </p:cNvPr>
              <p:cNvSpPr txBox="1"/>
              <p:nvPr/>
            </p:nvSpPr>
            <p:spPr>
              <a:xfrm>
                <a:off x="25070215" y="6265807"/>
                <a:ext cx="974650" cy="271619"/>
              </a:xfrm>
              <a:prstGeom prst="rect">
                <a:avLst/>
              </a:prstGeom>
              <a:noFill/>
            </p:spPr>
            <p:txBody>
              <a:bodyPr wrap="none" rtlCol="0">
                <a:spAutoFit/>
              </a:bodyPr>
              <a:lstStyle/>
              <a:p>
                <a:r>
                  <a:rPr lang="en-US" sz="1400" dirty="0">
                    <a:latin typeface="Avenir Roman" panose="02000503020000020003" pitchFamily="2" charset="0"/>
                  </a:rPr>
                  <a:t>DC Region 1</a:t>
                </a:r>
              </a:p>
            </p:txBody>
          </p:sp>
          <p:sp>
            <p:nvSpPr>
              <p:cNvPr id="64" name="TextBox 63">
                <a:extLst>
                  <a:ext uri="{FF2B5EF4-FFF2-40B4-BE49-F238E27FC236}">
                    <a16:creationId xmlns:a16="http://schemas.microsoft.com/office/drawing/2014/main" id="{C872E254-97EA-DA45-895C-224AEEA9546E}"/>
                  </a:ext>
                </a:extLst>
              </p:cNvPr>
              <p:cNvSpPr txBox="1"/>
              <p:nvPr/>
            </p:nvSpPr>
            <p:spPr>
              <a:xfrm>
                <a:off x="25675509" y="5525495"/>
                <a:ext cx="974650" cy="271619"/>
              </a:xfrm>
              <a:prstGeom prst="rect">
                <a:avLst/>
              </a:prstGeom>
              <a:noFill/>
            </p:spPr>
            <p:txBody>
              <a:bodyPr wrap="none" rtlCol="0">
                <a:spAutoFit/>
              </a:bodyPr>
              <a:lstStyle/>
              <a:p>
                <a:r>
                  <a:rPr lang="en-US" sz="1400" dirty="0">
                    <a:latin typeface="Avenir Roman" panose="02000503020000020003" pitchFamily="2" charset="0"/>
                  </a:rPr>
                  <a:t>DC Region 2</a:t>
                </a:r>
              </a:p>
            </p:txBody>
          </p:sp>
          <p:sp>
            <p:nvSpPr>
              <p:cNvPr id="65" name="TextBox 64">
                <a:extLst>
                  <a:ext uri="{FF2B5EF4-FFF2-40B4-BE49-F238E27FC236}">
                    <a16:creationId xmlns:a16="http://schemas.microsoft.com/office/drawing/2014/main" id="{B252E42C-99DA-0740-861E-37931DDC61F8}"/>
                  </a:ext>
                </a:extLst>
              </p:cNvPr>
              <p:cNvSpPr txBox="1"/>
              <p:nvPr/>
            </p:nvSpPr>
            <p:spPr>
              <a:xfrm>
                <a:off x="26886097" y="5827705"/>
                <a:ext cx="974650" cy="271619"/>
              </a:xfrm>
              <a:prstGeom prst="rect">
                <a:avLst/>
              </a:prstGeom>
              <a:noFill/>
            </p:spPr>
            <p:txBody>
              <a:bodyPr wrap="none" rtlCol="0">
                <a:spAutoFit/>
              </a:bodyPr>
              <a:lstStyle/>
              <a:p>
                <a:r>
                  <a:rPr lang="en-US" sz="1400" dirty="0">
                    <a:latin typeface="Avenir Roman" panose="02000503020000020003" pitchFamily="2" charset="0"/>
                  </a:rPr>
                  <a:t>DC Region 3</a:t>
                </a:r>
              </a:p>
            </p:txBody>
          </p:sp>
          <p:sp>
            <p:nvSpPr>
              <p:cNvPr id="66" name="TextBox 65">
                <a:extLst>
                  <a:ext uri="{FF2B5EF4-FFF2-40B4-BE49-F238E27FC236}">
                    <a16:creationId xmlns:a16="http://schemas.microsoft.com/office/drawing/2014/main" id="{47AC14D1-5DEF-8740-B102-234F7FE988EA}"/>
                  </a:ext>
                </a:extLst>
              </p:cNvPr>
              <p:cNvSpPr txBox="1"/>
              <p:nvPr/>
            </p:nvSpPr>
            <p:spPr>
              <a:xfrm>
                <a:off x="27835977" y="7355094"/>
                <a:ext cx="968197" cy="271619"/>
              </a:xfrm>
              <a:prstGeom prst="rect">
                <a:avLst/>
              </a:prstGeom>
              <a:noFill/>
            </p:spPr>
            <p:txBody>
              <a:bodyPr wrap="none" rtlCol="0">
                <a:spAutoFit/>
              </a:bodyPr>
              <a:lstStyle/>
              <a:p>
                <a:r>
                  <a:rPr lang="en-US" sz="1400" dirty="0">
                    <a:latin typeface="Avenir Roman" panose="02000503020000020003" pitchFamily="2" charset="0"/>
                  </a:rPr>
                  <a:t>FTOF Panels</a:t>
                </a:r>
              </a:p>
            </p:txBody>
          </p:sp>
          <p:cxnSp>
            <p:nvCxnSpPr>
              <p:cNvPr id="67" name="Straight Arrow Connector 66">
                <a:extLst>
                  <a:ext uri="{FF2B5EF4-FFF2-40B4-BE49-F238E27FC236}">
                    <a16:creationId xmlns:a16="http://schemas.microsoft.com/office/drawing/2014/main" id="{546D9733-9FE0-2D4D-AC09-06415F250697}"/>
                  </a:ext>
                </a:extLst>
              </p:cNvPr>
              <p:cNvCxnSpPr>
                <a:cxnSpLocks/>
                <a:stCxn id="66" idx="3"/>
              </p:cNvCxnSpPr>
              <p:nvPr/>
            </p:nvCxnSpPr>
            <p:spPr>
              <a:xfrm flipV="1">
                <a:off x="28804174" y="7302502"/>
                <a:ext cx="501076" cy="188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C34AE3E-75F5-8A40-B61F-7292EC8F7FA9}"/>
                  </a:ext>
                </a:extLst>
              </p:cNvPr>
              <p:cNvCxnSpPr>
                <a:cxnSpLocks/>
              </p:cNvCxnSpPr>
              <p:nvPr/>
            </p:nvCxnSpPr>
            <p:spPr>
              <a:xfrm flipV="1">
                <a:off x="29038549" y="7355094"/>
                <a:ext cx="495301" cy="172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8F05214-A5DC-5A44-80FF-7FC7F69B4417}"/>
                  </a:ext>
                </a:extLst>
              </p:cNvPr>
              <p:cNvCxnSpPr>
                <a:cxnSpLocks/>
              </p:cNvCxnSpPr>
              <p:nvPr/>
            </p:nvCxnSpPr>
            <p:spPr>
              <a:xfrm>
                <a:off x="29042833" y="7538485"/>
                <a:ext cx="79744" cy="701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E89B241-BF81-894F-B126-ACA20CCCB0E3}"/>
                  </a:ext>
                </a:extLst>
              </p:cNvPr>
              <p:cNvCxnSpPr>
                <a:cxnSpLocks/>
              </p:cNvCxnSpPr>
              <p:nvPr/>
            </p:nvCxnSpPr>
            <p:spPr>
              <a:xfrm>
                <a:off x="29053465" y="7538484"/>
                <a:ext cx="260498" cy="600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5" name="Picture 4">
            <a:extLst>
              <a:ext uri="{FF2B5EF4-FFF2-40B4-BE49-F238E27FC236}">
                <a16:creationId xmlns:a16="http://schemas.microsoft.com/office/drawing/2014/main" id="{0538C125-778A-F64E-B2F9-3A9FFDEC082A}"/>
              </a:ext>
            </a:extLst>
          </p:cNvPr>
          <p:cNvPicPr>
            <a:picLocks noChangeAspect="1"/>
          </p:cNvPicPr>
          <p:nvPr/>
        </p:nvPicPr>
        <p:blipFill rotWithShape="1">
          <a:blip r:embed="rId14">
            <a:extLst>
              <a:ext uri="{28A0092B-C50C-407E-A947-70E740481C1C}">
                <a14:useLocalDpi xmlns:a14="http://schemas.microsoft.com/office/drawing/2010/main" val="0"/>
              </a:ext>
            </a:extLst>
          </a:blip>
          <a:srcRect l="1103" t="7850" r="588" b="3173"/>
          <a:stretch/>
        </p:blipFill>
        <p:spPr>
          <a:xfrm>
            <a:off x="14654447" y="5194043"/>
            <a:ext cx="8359472" cy="5918457"/>
          </a:xfrm>
          <a:prstGeom prst="rect">
            <a:avLst/>
          </a:prstGeom>
        </p:spPr>
      </p:pic>
      <p:sp>
        <p:nvSpPr>
          <p:cNvPr id="6" name="Rounded Rectangle 5">
            <a:extLst>
              <a:ext uri="{FF2B5EF4-FFF2-40B4-BE49-F238E27FC236}">
                <a16:creationId xmlns:a16="http://schemas.microsoft.com/office/drawing/2014/main" id="{A14D3219-ACD2-304A-BDE1-E0114949B8E6}"/>
              </a:ext>
            </a:extLst>
          </p:cNvPr>
          <p:cNvSpPr/>
          <p:nvPr/>
        </p:nvSpPr>
        <p:spPr>
          <a:xfrm>
            <a:off x="23942051" y="7197691"/>
            <a:ext cx="714999" cy="819723"/>
          </a:xfrm>
          <a:prstGeom prst="roundRect">
            <a:avLst/>
          </a:prstGeom>
          <a:solidFill>
            <a:srgbClr val="4F81BD">
              <a:alpha val="2196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cxnSp>
        <p:nvCxnSpPr>
          <p:cNvPr id="8" name="Straight Connector 7">
            <a:extLst>
              <a:ext uri="{FF2B5EF4-FFF2-40B4-BE49-F238E27FC236}">
                <a16:creationId xmlns:a16="http://schemas.microsoft.com/office/drawing/2014/main" id="{6DB0248E-D3DC-604F-ACB1-A62480A1CE21}"/>
              </a:ext>
            </a:extLst>
          </p:cNvPr>
          <p:cNvCxnSpPr/>
          <p:nvPr/>
        </p:nvCxnSpPr>
        <p:spPr>
          <a:xfrm flipH="1" flipV="1">
            <a:off x="23037800" y="5219700"/>
            <a:ext cx="904251" cy="1977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BF5126E-23C4-4C44-BE9D-969507436C86}"/>
              </a:ext>
            </a:extLst>
          </p:cNvPr>
          <p:cNvCxnSpPr>
            <a:cxnSpLocks/>
          </p:cNvCxnSpPr>
          <p:nvPr/>
        </p:nvCxnSpPr>
        <p:spPr>
          <a:xfrm flipH="1">
            <a:off x="23037800" y="8026400"/>
            <a:ext cx="939801" cy="3098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70C89C96-04AD-7049-A15A-307F641C35D5}"/>
              </a:ext>
            </a:extLst>
          </p:cNvPr>
          <p:cNvSpPr/>
          <p:nvPr/>
        </p:nvSpPr>
        <p:spPr>
          <a:xfrm>
            <a:off x="18796000" y="9131300"/>
            <a:ext cx="4051300" cy="1524000"/>
          </a:xfrm>
          <a:custGeom>
            <a:avLst/>
            <a:gdLst>
              <a:gd name="connsiteX0" fmla="*/ 0 w 4051300"/>
              <a:gd name="connsiteY0" fmla="*/ 1524000 h 1524000"/>
              <a:gd name="connsiteX1" fmla="*/ 4051300 w 4051300"/>
              <a:gd name="connsiteY1" fmla="*/ 0 h 1524000"/>
              <a:gd name="connsiteX2" fmla="*/ 4051300 w 4051300"/>
              <a:gd name="connsiteY2" fmla="*/ 0 h 1524000"/>
            </a:gdLst>
            <a:ahLst/>
            <a:cxnLst>
              <a:cxn ang="0">
                <a:pos x="connsiteX0" y="connsiteY0"/>
              </a:cxn>
              <a:cxn ang="0">
                <a:pos x="connsiteX1" y="connsiteY1"/>
              </a:cxn>
              <a:cxn ang="0">
                <a:pos x="connsiteX2" y="connsiteY2"/>
              </a:cxn>
            </a:cxnLst>
            <a:rect l="l" t="t" r="r" b="b"/>
            <a:pathLst>
              <a:path w="4051300" h="1524000">
                <a:moveTo>
                  <a:pt x="0" y="1524000"/>
                </a:moveTo>
                <a:lnTo>
                  <a:pt x="4051300" y="0"/>
                </a:lnTo>
                <a:lnTo>
                  <a:pt x="4051300" y="0"/>
                </a:lnTo>
              </a:path>
            </a:pathLst>
          </a:custGeom>
          <a:noFill/>
          <a:ln w="57150">
            <a:solidFill>
              <a:srgbClr val="DF91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3" name="Trapezoid 12">
            <a:extLst>
              <a:ext uri="{FF2B5EF4-FFF2-40B4-BE49-F238E27FC236}">
                <a16:creationId xmlns:a16="http://schemas.microsoft.com/office/drawing/2014/main" id="{20AF2A0E-FB1F-3A49-86D2-7F695695084E}"/>
              </a:ext>
            </a:extLst>
          </p:cNvPr>
          <p:cNvSpPr/>
          <p:nvPr/>
        </p:nvSpPr>
        <p:spPr>
          <a:xfrm rot="14717137">
            <a:off x="21602298" y="8586365"/>
            <a:ext cx="672203" cy="1673857"/>
          </a:xfrm>
          <a:prstGeom prst="trapezoid">
            <a:avLst>
              <a:gd name="adj" fmla="val 39946"/>
            </a:avLst>
          </a:prstGeom>
          <a:solidFill>
            <a:srgbClr val="CFFFE9">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82" name="Trapezoid 81">
            <a:extLst>
              <a:ext uri="{FF2B5EF4-FFF2-40B4-BE49-F238E27FC236}">
                <a16:creationId xmlns:a16="http://schemas.microsoft.com/office/drawing/2014/main" id="{A39E3AE4-A12E-AB45-85EB-A6FCD63D1235}"/>
              </a:ext>
            </a:extLst>
          </p:cNvPr>
          <p:cNvSpPr/>
          <p:nvPr/>
        </p:nvSpPr>
        <p:spPr>
          <a:xfrm rot="18950611">
            <a:off x="20907936" y="6053421"/>
            <a:ext cx="693545" cy="3884657"/>
          </a:xfrm>
          <a:prstGeom prst="trapezoid">
            <a:avLst>
              <a:gd name="adj" fmla="val 39946"/>
            </a:avLst>
          </a:prstGeom>
          <a:solidFill>
            <a:srgbClr val="CFFFE9">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pic>
        <p:nvPicPr>
          <p:cNvPr id="83" name="Picture 82">
            <a:extLst>
              <a:ext uri="{FF2B5EF4-FFF2-40B4-BE49-F238E27FC236}">
                <a16:creationId xmlns:a16="http://schemas.microsoft.com/office/drawing/2014/main" id="{81317600-EF17-D94C-9868-959B029638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bwMode="auto">
          <a:xfrm>
            <a:off x="14654447" y="13218707"/>
            <a:ext cx="11118553" cy="5970991"/>
          </a:xfrm>
          <a:prstGeom prst="rect">
            <a:avLst/>
          </a:prstGeom>
          <a:noFill/>
          <a:ln>
            <a:noFill/>
          </a:ln>
        </p:spPr>
      </p:pic>
      <p:pic>
        <p:nvPicPr>
          <p:cNvPr id="85" name="Picture 6" descr="C:\Users\youris\Desktop\HTCC_2018\Screen Shot 2018-03-05 at 11.52.46 AM.png">
            <a:extLst>
              <a:ext uri="{FF2B5EF4-FFF2-40B4-BE49-F238E27FC236}">
                <a16:creationId xmlns:a16="http://schemas.microsoft.com/office/drawing/2014/main" id="{9CF6D732-A4C5-3540-92CB-C342CE1F5A21}"/>
              </a:ext>
            </a:extLst>
          </p:cNvPr>
          <p:cNvPicPr>
            <a:picLocks noChangeArrowheads="1"/>
          </p:cNvPicPr>
          <p:nvPr/>
        </p:nvPicPr>
        <p:blipFill rotWithShape="1">
          <a:blip r:embed="rId16" cstate="print">
            <a:extLst>
              <a:ext uri="{28A0092B-C50C-407E-A947-70E740481C1C}">
                <a14:useLocalDpi xmlns:a14="http://schemas.microsoft.com/office/drawing/2010/main" val="0"/>
              </a:ext>
            </a:extLst>
          </a:blip>
          <a:srcRect l="6122" t="8048" r="5184" b="-4306"/>
          <a:stretch/>
        </p:blipFill>
        <p:spPr bwMode="auto">
          <a:xfrm>
            <a:off x="25870341" y="13185658"/>
            <a:ext cx="4166407" cy="615644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2DA1E5F7-1FF6-DD4B-8688-91C7071E4A8B}"/>
              </a:ext>
            </a:extLst>
          </p:cNvPr>
          <p:cNvPicPr>
            <a:picLocks/>
          </p:cNvPicPr>
          <p:nvPr/>
        </p:nvPicPr>
        <p:blipFill rotWithShape="1">
          <a:blip r:embed="rId17" cstate="print">
            <a:extLst>
              <a:ext uri="{28A0092B-C50C-407E-A947-70E740481C1C}">
                <a14:useLocalDpi xmlns:a14="http://schemas.microsoft.com/office/drawing/2010/main"/>
              </a:ext>
            </a:extLst>
          </a:blip>
          <a:srcRect l="19541" r="15596" b="3948"/>
          <a:stretch/>
        </p:blipFill>
        <p:spPr>
          <a:xfrm rot="5400000">
            <a:off x="-1209446" y="33066949"/>
            <a:ext cx="9753598" cy="6992707"/>
          </a:xfrm>
          <a:prstGeom prst="rect">
            <a:avLst/>
          </a:prstGeom>
          <a:ln w="12700">
            <a:solidFill>
              <a:srgbClr val="00279F"/>
            </a:solidFill>
          </a:ln>
        </p:spPr>
      </p:pic>
      <p:pic>
        <p:nvPicPr>
          <p:cNvPr id="17" name="Picture 16">
            <a:extLst>
              <a:ext uri="{FF2B5EF4-FFF2-40B4-BE49-F238E27FC236}">
                <a16:creationId xmlns:a16="http://schemas.microsoft.com/office/drawing/2014/main" id="{7855F811-E932-B14C-93DD-E288399D8702}"/>
              </a:ext>
            </a:extLst>
          </p:cNvPr>
          <p:cNvPicPr>
            <a:picLocks noChangeAspect="1"/>
          </p:cNvPicPr>
          <p:nvPr/>
        </p:nvPicPr>
        <p:blipFill rotWithShape="1">
          <a:blip r:embed="rId18">
            <a:extLst>
              <a:ext uri="{28A0092B-C50C-407E-A947-70E740481C1C}">
                <a14:useLocalDpi xmlns:a14="http://schemas.microsoft.com/office/drawing/2010/main" val="0"/>
              </a:ext>
            </a:extLst>
          </a:blip>
          <a:srcRect t="19005"/>
          <a:stretch/>
        </p:blipFill>
        <p:spPr>
          <a:xfrm>
            <a:off x="7270569" y="31688983"/>
            <a:ext cx="8686696" cy="10305117"/>
          </a:xfrm>
          <a:prstGeom prst="rect">
            <a:avLst/>
          </a:prstGeom>
        </p:spPr>
      </p:pic>
      <p:sp>
        <p:nvSpPr>
          <p:cNvPr id="89" name="TextBox 88">
            <a:extLst>
              <a:ext uri="{FF2B5EF4-FFF2-40B4-BE49-F238E27FC236}">
                <a16:creationId xmlns:a16="http://schemas.microsoft.com/office/drawing/2014/main" id="{AEED96E2-412F-2447-8EF1-F15AACD7557B}"/>
              </a:ext>
            </a:extLst>
          </p:cNvPr>
          <p:cNvSpPr txBox="1"/>
          <p:nvPr/>
        </p:nvSpPr>
        <p:spPr>
          <a:xfrm>
            <a:off x="16046449" y="41968280"/>
            <a:ext cx="7530817"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HTCC complete. From left to right: Will Phelps, Nick Markov, </a:t>
            </a:r>
            <a:r>
              <a:rPr lang="en-US" dirty="0" err="1">
                <a:latin typeface="Avenir Roman" panose="02000503020000020003" pitchFamily="2" charset="0"/>
              </a:rPr>
              <a:t>Youri</a:t>
            </a:r>
            <a:r>
              <a:rPr lang="en-US" dirty="0">
                <a:latin typeface="Avenir Roman" panose="02000503020000020003" pitchFamily="2" charset="0"/>
              </a:rPr>
              <a:t> </a:t>
            </a:r>
            <a:r>
              <a:rPr lang="en-US" dirty="0" err="1">
                <a:latin typeface="Avenir Roman" panose="02000503020000020003" pitchFamily="2" charset="0"/>
              </a:rPr>
              <a:t>Sharabian</a:t>
            </a:r>
            <a:r>
              <a:rPr lang="en-US" dirty="0">
                <a:latin typeface="Avenir Roman" panose="02000503020000020003" pitchFamily="2" charset="0"/>
              </a:rPr>
              <a:t> and Vladimir Popov. </a:t>
            </a:r>
          </a:p>
        </p:txBody>
      </p:sp>
      <p:pic>
        <p:nvPicPr>
          <p:cNvPr id="19" name="Picture 18">
            <a:extLst>
              <a:ext uri="{FF2B5EF4-FFF2-40B4-BE49-F238E27FC236}">
                <a16:creationId xmlns:a16="http://schemas.microsoft.com/office/drawing/2014/main" id="{9E0BAE81-FD2B-6449-86F6-7C8B3457B56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4819" y="17078264"/>
            <a:ext cx="3157776" cy="2963824"/>
          </a:xfrm>
          <a:prstGeom prst="rect">
            <a:avLst/>
          </a:prstGeom>
        </p:spPr>
      </p:pic>
      <p:sp>
        <p:nvSpPr>
          <p:cNvPr id="101" name="TextBox 100">
            <a:extLst>
              <a:ext uri="{FF2B5EF4-FFF2-40B4-BE49-F238E27FC236}">
                <a16:creationId xmlns:a16="http://schemas.microsoft.com/office/drawing/2014/main" id="{6C4E38F1-BF9C-6146-ACFD-876AC772EB8F}"/>
              </a:ext>
            </a:extLst>
          </p:cNvPr>
          <p:cNvSpPr txBox="1"/>
          <p:nvPr/>
        </p:nvSpPr>
        <p:spPr>
          <a:xfrm>
            <a:off x="9101684" y="17408155"/>
            <a:ext cx="4507636" cy="2354491"/>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Roman" panose="02000503020000020003" pitchFamily="2" charset="0"/>
              </a:rPr>
              <a:t>Mirrors: combined ellipsoidal, dimensions of 8 feet in diameter</a:t>
            </a:r>
          </a:p>
          <a:p>
            <a:pPr marL="342900" indent="-342900">
              <a:buFont typeface="Arial" panose="020B0604020202020204" pitchFamily="34" charset="0"/>
              <a:buChar char="•"/>
            </a:pPr>
            <a:r>
              <a:rPr lang="en-US" sz="2400" dirty="0">
                <a:latin typeface="Avenir Roman" panose="02000503020000020003" pitchFamily="2" charset="0"/>
              </a:rPr>
              <a:t>Mirror substrate: Acryl (0.01”) + PMI Foam (0.6”) + Acryl (0.01”)</a:t>
            </a:r>
          </a:p>
        </p:txBody>
      </p:sp>
      <p:pic>
        <p:nvPicPr>
          <p:cNvPr id="103" name="Picture 102" descr="pmt1_t10_f5">
            <a:extLst>
              <a:ext uri="{FF2B5EF4-FFF2-40B4-BE49-F238E27FC236}">
                <a16:creationId xmlns:a16="http://schemas.microsoft.com/office/drawing/2014/main" id="{2E086779-C95F-954A-8DCB-F3D86ED3CE3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4974" t="19182" r="8580" b="6206"/>
          <a:stretch/>
        </p:blipFill>
        <p:spPr bwMode="auto">
          <a:xfrm>
            <a:off x="23890993" y="31700782"/>
            <a:ext cx="6235100" cy="6005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3313</TotalTime>
  <Words>892</Words>
  <Application>Microsoft Macintosh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Arial Black</vt:lpstr>
      <vt:lpstr>Avenir Roman</vt:lpstr>
      <vt:lpstr>Calibri</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199</cp:revision>
  <cp:lastPrinted>2018-04-25T20:58:51Z</cp:lastPrinted>
  <dcterms:created xsi:type="dcterms:W3CDTF">2006-08-16T00:00:00Z</dcterms:created>
  <dcterms:modified xsi:type="dcterms:W3CDTF">2018-05-08T13:51:27Z</dcterms:modified>
</cp:coreProperties>
</file>